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C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78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5030" y="9109517"/>
            <a:ext cx="13014860" cy="67733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5030" y="-18063"/>
            <a:ext cx="13014859" cy="6773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3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/>
            </a:lvl1pPr>
            <a:lvl2pPr marL="1333500" indent="-571500">
              <a:spcBef>
                <a:spcPts val="2400"/>
              </a:spcBef>
              <a:buSzPct val="171000"/>
              <a:defRPr sz="4200"/>
            </a:lvl2pPr>
            <a:lvl3pPr marL="1778000" indent="-571500">
              <a:spcBef>
                <a:spcPts val="2400"/>
              </a:spcBef>
              <a:buSzPct val="171000"/>
              <a:defRPr sz="4200"/>
            </a:lvl3pPr>
            <a:lvl4pPr marL="2222500" indent="-571500">
              <a:spcBef>
                <a:spcPts val="2400"/>
              </a:spcBef>
              <a:buSzPct val="171000"/>
              <a:defRPr sz="4200"/>
            </a:lvl4pPr>
            <a:lvl5pPr marL="2667000" indent="-571500">
              <a:spcBef>
                <a:spcPts val="2400"/>
              </a:spcBef>
              <a:buSzPct val="171000"/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54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6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63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71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</a:defRPr>
            </a:lvl1pPr>
            <a:lvl2pPr marL="864305" indent="-419805">
              <a:defRPr sz="3400">
                <a:solidFill>
                  <a:srgbClr val="044C49"/>
                </a:solidFill>
              </a:defRPr>
            </a:lvl2pPr>
            <a:lvl3pPr marL="1308805" indent="-419805">
              <a:defRPr sz="3400">
                <a:solidFill>
                  <a:srgbClr val="044C49"/>
                </a:solidFill>
              </a:defRPr>
            </a:lvl3pPr>
            <a:lvl4pPr marL="1753305" indent="-419805">
              <a:defRPr sz="3400">
                <a:solidFill>
                  <a:srgbClr val="044C49"/>
                </a:solidFill>
              </a:defRPr>
            </a:lvl4pPr>
            <a:lvl5pPr marL="2197805" indent="-419805">
              <a:defRPr sz="3400">
                <a:solidFill>
                  <a:srgbClr val="044C49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72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73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74" name="スライド番号"/>
          <p:cNvSpPr txBox="1"/>
          <p:nvPr>
            <p:ph type="sldNum" sz="quarter" idx="2"/>
          </p:nvPr>
        </p:nvSpPr>
        <p:spPr>
          <a:xfrm>
            <a:off x="-25777" y="212546"/>
            <a:ext cx="422657" cy="3302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hyperlink" Target="http://fukuno.jig.jp/1518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7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0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6.png"/><Relationship Id="rId3" Type="http://schemas.openxmlformats.org/officeDocument/2006/relationships/image" Target="../media/image14.tif"/><Relationship Id="rId4" Type="http://schemas.openxmlformats.org/officeDocument/2006/relationships/image" Target="../media/image3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5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16.tif"/><Relationship Id="rId5" Type="http://schemas.openxmlformats.org/officeDocument/2006/relationships/image" Target="../media/image17.tif"/><Relationship Id="rId6" Type="http://schemas.openxmlformats.org/officeDocument/2006/relationships/image" Target="../media/image15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hyperlink" Target="https://ichigojam.net/" TargetMode="External"/><Relationship Id="rId6" Type="http://schemas.openxmlformats.org/officeDocument/2006/relationships/hyperlink" Target="https://15jamrecipe.jimdofree.com/%E3%83%84%E3%83%BC%E3%83%AB/%E3%83%95%E3%82%A9%E3%83%B3%E3%83%88-truetype/" TargetMode="External"/><Relationship Id="rId7" Type="http://schemas.openxmlformats.org/officeDocument/2006/relationships/hyperlink" Target="https://15jamrecipe.jimdofree.com/" TargetMode="External"/><Relationship Id="rId8" Type="http://schemas.openxmlformats.org/officeDocument/2006/relationships/hyperlink" Target="https://typingart.net/?p=40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5" name="つくってまなぶ…"/>
          <p:cNvSpPr txBox="1"/>
          <p:nvPr/>
        </p:nvSpPr>
        <p:spPr>
          <a:xfrm>
            <a:off x="349250" y="1081468"/>
            <a:ext cx="12306301" cy="264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つくってまなぶ</a:t>
            </a:r>
          </a:p>
          <a:p>
            <a:pPr>
              <a:defRPr sz="8000"/>
            </a:pPr>
            <a:r>
              <a:t>楽しいプログラミング概論</a:t>
            </a:r>
          </a:p>
        </p:txBody>
      </p:sp>
      <p:sp>
        <p:nvSpPr>
          <p:cNvPr id="286" name="Code for FUKUI / jig.jp…"/>
          <p:cNvSpPr txBox="1"/>
          <p:nvPr/>
        </p:nvSpPr>
        <p:spPr>
          <a:xfrm>
            <a:off x="4332922" y="6733117"/>
            <a:ext cx="7285356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Code for FUKUI / jig.jp</a:t>
            </a:r>
          </a:p>
          <a:p>
            <a:pPr>
              <a:defRPr sz="5000"/>
            </a:pPr>
            <a:r>
              <a:t>福野泰介 @taisukef</a:t>
            </a:r>
          </a:p>
        </p:txBody>
      </p:sp>
      <p:pic>
        <p:nvPicPr>
          <p:cNvPr id="28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509" y="6457246"/>
            <a:ext cx="2511479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〜ネットワーク〜"/>
          <p:cNvSpPr txBox="1"/>
          <p:nvPr/>
        </p:nvSpPr>
        <p:spPr>
          <a:xfrm>
            <a:off x="2381250" y="4318000"/>
            <a:ext cx="8242301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〜ネットワーク〜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さんへジャンパーせんをつなごう"/>
          <p:cNvSpPr txBox="1"/>
          <p:nvPr/>
        </p:nvSpPr>
        <p:spPr>
          <a:xfrm>
            <a:off x="1462405" y="75210"/>
            <a:ext cx="100799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Bさんへジャンパーせんをつなごう</a:t>
            </a:r>
          </a:p>
        </p:txBody>
      </p:sp>
      <p:sp>
        <p:nvSpPr>
          <p:cNvPr id="337" name="BさんのLED"/>
          <p:cNvSpPr txBox="1"/>
          <p:nvPr/>
        </p:nvSpPr>
        <p:spPr>
          <a:xfrm>
            <a:off x="6252685" y="6642100"/>
            <a:ext cx="28117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BさんのLED</a:t>
            </a:r>
          </a:p>
        </p:txBody>
      </p:sp>
      <p:pic>
        <p:nvPicPr>
          <p:cNvPr id="3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9962382" y="1744352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VIDEO1…"/>
          <p:cNvSpPr txBox="1"/>
          <p:nvPr/>
        </p:nvSpPr>
        <p:spPr>
          <a:xfrm>
            <a:off x="8882386" y="2139441"/>
            <a:ext cx="1132828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/>
            </a:pPr>
            <a:r>
              <a:t>GND</a:t>
            </a:r>
          </a:p>
          <a:p>
            <a:pPr algn="r">
              <a:defRPr sz="2100"/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/>
            </a:pPr>
            <a:r>
              <a:t>BTN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LED</a:t>
            </a:r>
          </a:p>
        </p:txBody>
      </p:sp>
      <p:pic>
        <p:nvPicPr>
          <p:cNvPr id="3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10860000">
            <a:off x="-3485701" y="2529256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AさんのIN1から"/>
          <p:cNvSpPr txBox="1"/>
          <p:nvPr/>
        </p:nvSpPr>
        <p:spPr>
          <a:xfrm>
            <a:off x="1434980" y="6642100"/>
            <a:ext cx="363702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AさんのIN1から</a:t>
            </a:r>
          </a:p>
        </p:txBody>
      </p:sp>
      <p:sp>
        <p:nvSpPr>
          <p:cNvPr id="356" name="接続の線"/>
          <p:cNvSpPr/>
          <p:nvPr/>
        </p:nvSpPr>
        <p:spPr>
          <a:xfrm>
            <a:off x="2345091" y="7609381"/>
            <a:ext cx="6043366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45" name="グループ"/>
          <p:cNvGrpSpPr/>
          <p:nvPr/>
        </p:nvGrpSpPr>
        <p:grpSpPr>
          <a:xfrm rot="10878162">
            <a:off x="1256975" y="7446497"/>
            <a:ext cx="1087977" cy="325769"/>
            <a:chOff x="0" y="0"/>
            <a:chExt cx="1087975" cy="325768"/>
          </a:xfrm>
        </p:grpSpPr>
        <p:sp>
          <p:nvSpPr>
            <p:cNvPr id="343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348" name="グループ"/>
          <p:cNvGrpSpPr/>
          <p:nvPr/>
        </p:nvGrpSpPr>
        <p:grpSpPr>
          <a:xfrm>
            <a:off x="7930463" y="7446497"/>
            <a:ext cx="1096899" cy="325769"/>
            <a:chOff x="0" y="0"/>
            <a:chExt cx="1096897" cy="325768"/>
          </a:xfrm>
        </p:grpSpPr>
        <p:sp>
          <p:nvSpPr>
            <p:cNvPr id="346" name="線"/>
            <p:cNvSpPr/>
            <p:nvPr/>
          </p:nvSpPr>
          <p:spPr>
            <a:xfrm>
              <a:off x="458185" y="162884"/>
              <a:ext cx="638713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47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7" name="接続の線"/>
          <p:cNvSpPr/>
          <p:nvPr/>
        </p:nvSpPr>
        <p:spPr>
          <a:xfrm>
            <a:off x="4632810" y="2845558"/>
            <a:ext cx="3972947" cy="512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40" fill="norm" stroke="1" extrusionOk="0">
                <a:moveTo>
                  <a:pt x="0" y="0"/>
                </a:moveTo>
                <a:cubicBezTo>
                  <a:pt x="902" y="17866"/>
                  <a:pt x="8102" y="21600"/>
                  <a:pt x="21600" y="11201"/>
                </a:cubicBezTo>
              </a:path>
            </a:pathLst>
          </a:custGeom>
          <a:ln w="762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52" name="グループ"/>
          <p:cNvGrpSpPr/>
          <p:nvPr/>
        </p:nvGrpSpPr>
        <p:grpSpPr>
          <a:xfrm>
            <a:off x="8147763" y="3009964"/>
            <a:ext cx="1096899" cy="325769"/>
            <a:chOff x="0" y="0"/>
            <a:chExt cx="1096897" cy="325768"/>
          </a:xfrm>
        </p:grpSpPr>
        <p:sp>
          <p:nvSpPr>
            <p:cNvPr id="350" name="線"/>
            <p:cNvSpPr/>
            <p:nvPr/>
          </p:nvSpPr>
          <p:spPr>
            <a:xfrm>
              <a:off x="458185" y="162884"/>
              <a:ext cx="638713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51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55" name="グループ"/>
          <p:cNvGrpSpPr/>
          <p:nvPr/>
        </p:nvGrpSpPr>
        <p:grpSpPr>
          <a:xfrm rot="12746997">
            <a:off x="3780042" y="2518897"/>
            <a:ext cx="1087976" cy="325769"/>
            <a:chOff x="0" y="0"/>
            <a:chExt cx="1087975" cy="325768"/>
          </a:xfrm>
        </p:grpSpPr>
        <p:sp>
          <p:nvSpPr>
            <p:cNvPr id="353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Aさんへジャンパーせんをつなごう"/>
          <p:cNvSpPr txBox="1"/>
          <p:nvPr/>
        </p:nvSpPr>
        <p:spPr>
          <a:xfrm>
            <a:off x="1425892" y="75210"/>
            <a:ext cx="10153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Aさんへジャンパーせんをつなごう</a:t>
            </a:r>
          </a:p>
        </p:txBody>
      </p:sp>
      <p:sp>
        <p:nvSpPr>
          <p:cNvPr id="360" name="AさんのLEDへ"/>
          <p:cNvSpPr txBox="1"/>
          <p:nvPr/>
        </p:nvSpPr>
        <p:spPr>
          <a:xfrm>
            <a:off x="1036330" y="2182833"/>
            <a:ext cx="33215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AさんのLEDへ</a:t>
            </a:r>
          </a:p>
        </p:txBody>
      </p:sp>
      <p:pic>
        <p:nvPicPr>
          <p:cNvPr id="3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9962382" y="1744352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VIDEO1…"/>
          <p:cNvSpPr txBox="1"/>
          <p:nvPr/>
        </p:nvSpPr>
        <p:spPr>
          <a:xfrm>
            <a:off x="8882386" y="2139441"/>
            <a:ext cx="1132828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/>
            </a:pPr>
            <a:r>
              <a:t>GND</a:t>
            </a:r>
          </a:p>
          <a:p>
            <a:pPr algn="r">
              <a:defRPr sz="2100"/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/>
            </a:pPr>
            <a:r>
              <a:t>BTN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LED</a:t>
            </a:r>
          </a:p>
        </p:txBody>
      </p:sp>
      <p:pic>
        <p:nvPicPr>
          <p:cNvPr id="3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10860000">
            <a:off x="-3485701" y="2529256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BさんのIN1から"/>
          <p:cNvSpPr txBox="1"/>
          <p:nvPr/>
        </p:nvSpPr>
        <p:spPr>
          <a:xfrm>
            <a:off x="5440602" y="3577166"/>
            <a:ext cx="35844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BさんのIN1から</a:t>
            </a:r>
          </a:p>
        </p:txBody>
      </p:sp>
      <p:sp>
        <p:nvSpPr>
          <p:cNvPr id="378" name="接続の線"/>
          <p:cNvSpPr/>
          <p:nvPr/>
        </p:nvSpPr>
        <p:spPr>
          <a:xfrm>
            <a:off x="2345091" y="7609381"/>
            <a:ext cx="6043366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68" name="グループ"/>
          <p:cNvGrpSpPr/>
          <p:nvPr/>
        </p:nvGrpSpPr>
        <p:grpSpPr>
          <a:xfrm rot="10878162">
            <a:off x="1256975" y="7446497"/>
            <a:ext cx="1087977" cy="325769"/>
            <a:chOff x="0" y="0"/>
            <a:chExt cx="1087975" cy="325768"/>
          </a:xfrm>
        </p:grpSpPr>
        <p:sp>
          <p:nvSpPr>
            <p:cNvPr id="366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371" name="グループ"/>
          <p:cNvGrpSpPr/>
          <p:nvPr/>
        </p:nvGrpSpPr>
        <p:grpSpPr>
          <a:xfrm>
            <a:off x="7930463" y="7446497"/>
            <a:ext cx="1096899" cy="325769"/>
            <a:chOff x="0" y="0"/>
            <a:chExt cx="1096897" cy="325768"/>
          </a:xfrm>
        </p:grpSpPr>
        <p:sp>
          <p:nvSpPr>
            <p:cNvPr id="369" name="線"/>
            <p:cNvSpPr/>
            <p:nvPr/>
          </p:nvSpPr>
          <p:spPr>
            <a:xfrm>
              <a:off x="458185" y="162884"/>
              <a:ext cx="638713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70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74" name="グループ"/>
          <p:cNvGrpSpPr/>
          <p:nvPr/>
        </p:nvGrpSpPr>
        <p:grpSpPr>
          <a:xfrm rot="10878162">
            <a:off x="1256975" y="3082151"/>
            <a:ext cx="1087977" cy="325769"/>
            <a:chOff x="0" y="0"/>
            <a:chExt cx="1087975" cy="325768"/>
          </a:xfrm>
        </p:grpSpPr>
        <p:sp>
          <p:nvSpPr>
            <p:cNvPr id="372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3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375" name="線"/>
          <p:cNvSpPr/>
          <p:nvPr/>
        </p:nvSpPr>
        <p:spPr>
          <a:xfrm>
            <a:off x="8366309" y="31530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6" name="四角形"/>
          <p:cNvSpPr/>
          <p:nvPr/>
        </p:nvSpPr>
        <p:spPr>
          <a:xfrm>
            <a:off x="8144466" y="30288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9" name="接続の線"/>
          <p:cNvSpPr/>
          <p:nvPr/>
        </p:nvSpPr>
        <p:spPr>
          <a:xfrm>
            <a:off x="2345192" y="3193543"/>
            <a:ext cx="5799275" cy="47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ジャンパー線を1本ついか…"/>
          <p:cNvSpPr txBox="1"/>
          <p:nvPr/>
        </p:nvSpPr>
        <p:spPr>
          <a:xfrm>
            <a:off x="2662661" y="172794"/>
            <a:ext cx="740854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ジャンパー線を1本ついか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GNDをつなごう</a:t>
            </a:r>
          </a:p>
        </p:txBody>
      </p:sp>
      <p:sp>
        <p:nvSpPr>
          <p:cNvPr id="382" name="BさんのGND"/>
          <p:cNvSpPr txBox="1"/>
          <p:nvPr/>
        </p:nvSpPr>
        <p:spPr>
          <a:xfrm>
            <a:off x="5943763" y="3849753"/>
            <a:ext cx="288950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BさんのGND</a:t>
            </a:r>
          </a:p>
        </p:txBody>
      </p:sp>
      <p:sp>
        <p:nvSpPr>
          <p:cNvPr id="383" name="IN1"/>
          <p:cNvSpPr txBox="1"/>
          <p:nvPr/>
        </p:nvSpPr>
        <p:spPr>
          <a:xfrm>
            <a:off x="7879348" y="23478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384" name="LED"/>
          <p:cNvSpPr txBox="1"/>
          <p:nvPr/>
        </p:nvSpPr>
        <p:spPr>
          <a:xfrm>
            <a:off x="7453607" y="6396412"/>
            <a:ext cx="1122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pic>
        <p:nvPicPr>
          <p:cNvPr id="3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9962382" y="1744352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VIDEO1…"/>
          <p:cNvSpPr txBox="1"/>
          <p:nvPr/>
        </p:nvSpPr>
        <p:spPr>
          <a:xfrm>
            <a:off x="8882386" y="2139441"/>
            <a:ext cx="1132828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GND</a:t>
            </a:r>
          </a:p>
          <a:p>
            <a:pPr algn="r">
              <a:defRPr sz="2100"/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/>
            </a:pPr>
            <a:r>
              <a:t>BTN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LED</a:t>
            </a:r>
          </a:p>
        </p:txBody>
      </p:sp>
      <p:pic>
        <p:nvPicPr>
          <p:cNvPr id="3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10860000">
            <a:off x="-3485701" y="2529256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IN1"/>
          <p:cNvSpPr txBox="1"/>
          <p:nvPr/>
        </p:nvSpPr>
        <p:spPr>
          <a:xfrm>
            <a:off x="1757948" y="6516488"/>
            <a:ext cx="9811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389" name="AさんのGND"/>
          <p:cNvSpPr txBox="1"/>
          <p:nvPr/>
        </p:nvSpPr>
        <p:spPr>
          <a:xfrm>
            <a:off x="1506341" y="4099738"/>
            <a:ext cx="294208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AさんのGND</a:t>
            </a:r>
          </a:p>
        </p:txBody>
      </p:sp>
      <p:sp>
        <p:nvSpPr>
          <p:cNvPr id="390" name="LED"/>
          <p:cNvSpPr txBox="1"/>
          <p:nvPr/>
        </p:nvSpPr>
        <p:spPr>
          <a:xfrm>
            <a:off x="1992607" y="2456069"/>
            <a:ext cx="11228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410" name="接続の線"/>
          <p:cNvSpPr/>
          <p:nvPr/>
        </p:nvSpPr>
        <p:spPr>
          <a:xfrm>
            <a:off x="2345091" y="7609381"/>
            <a:ext cx="6043366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762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94" name="グループ"/>
          <p:cNvGrpSpPr/>
          <p:nvPr/>
        </p:nvGrpSpPr>
        <p:grpSpPr>
          <a:xfrm rot="10878162">
            <a:off x="1256975" y="3082151"/>
            <a:ext cx="1087977" cy="325769"/>
            <a:chOff x="0" y="0"/>
            <a:chExt cx="1087975" cy="325768"/>
          </a:xfrm>
        </p:grpSpPr>
        <p:sp>
          <p:nvSpPr>
            <p:cNvPr id="392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11" name="接続の線"/>
          <p:cNvSpPr/>
          <p:nvPr/>
        </p:nvSpPr>
        <p:spPr>
          <a:xfrm>
            <a:off x="2287453" y="48299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96" name="線"/>
          <p:cNvSpPr/>
          <p:nvPr/>
        </p:nvSpPr>
        <p:spPr>
          <a:xfrm>
            <a:off x="8159556" y="49259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399" name="グループ"/>
          <p:cNvGrpSpPr/>
          <p:nvPr/>
        </p:nvGrpSpPr>
        <p:grpSpPr>
          <a:xfrm rot="19655909">
            <a:off x="1314717" y="4607169"/>
            <a:ext cx="1004865" cy="722395"/>
            <a:chOff x="0" y="0"/>
            <a:chExt cx="1004864" cy="722393"/>
          </a:xfrm>
        </p:grpSpPr>
        <p:sp>
          <p:nvSpPr>
            <p:cNvPr id="397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8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00" name="四角形"/>
          <p:cNvSpPr/>
          <p:nvPr/>
        </p:nvSpPr>
        <p:spPr>
          <a:xfrm>
            <a:off x="7789591" y="47630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1" name="線"/>
          <p:cNvSpPr/>
          <p:nvPr/>
        </p:nvSpPr>
        <p:spPr>
          <a:xfrm>
            <a:off x="8366309" y="31530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2" name="四角形"/>
          <p:cNvSpPr/>
          <p:nvPr/>
        </p:nvSpPr>
        <p:spPr>
          <a:xfrm>
            <a:off x="8144466" y="30288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405" name="グループ"/>
          <p:cNvGrpSpPr/>
          <p:nvPr/>
        </p:nvGrpSpPr>
        <p:grpSpPr>
          <a:xfrm rot="10878162">
            <a:off x="1256975" y="7446497"/>
            <a:ext cx="1087977" cy="325769"/>
            <a:chOff x="0" y="0"/>
            <a:chExt cx="1087975" cy="325768"/>
          </a:xfrm>
        </p:grpSpPr>
        <p:sp>
          <p:nvSpPr>
            <p:cNvPr id="403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4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12" name="接続の線"/>
          <p:cNvSpPr/>
          <p:nvPr/>
        </p:nvSpPr>
        <p:spPr>
          <a:xfrm>
            <a:off x="2345192" y="3193543"/>
            <a:ext cx="5799275" cy="47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09" name="グループ"/>
          <p:cNvGrpSpPr/>
          <p:nvPr/>
        </p:nvGrpSpPr>
        <p:grpSpPr>
          <a:xfrm>
            <a:off x="7930463" y="7446497"/>
            <a:ext cx="1096899" cy="325769"/>
            <a:chOff x="0" y="0"/>
            <a:chExt cx="1096897" cy="325768"/>
          </a:xfrm>
        </p:grpSpPr>
        <p:sp>
          <p:nvSpPr>
            <p:cNvPr id="407" name="線"/>
            <p:cNvSpPr/>
            <p:nvPr/>
          </p:nvSpPr>
          <p:spPr>
            <a:xfrm>
              <a:off x="458185" y="162884"/>
              <a:ext cx="638713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08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0と1だけでつたわる？"/>
          <p:cNvSpPr txBox="1"/>
          <p:nvPr>
            <p:ph type="title"/>
          </p:nvPr>
        </p:nvSpPr>
        <p:spPr>
          <a:xfrm>
            <a:off x="132159" y="3609556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0と1だけでつたわる？</a:t>
            </a:r>
          </a:p>
        </p:txBody>
      </p:sp>
      <p:pic>
        <p:nvPicPr>
          <p:cNvPr id="4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1 ?IN(1):WAIT10…"/>
          <p:cNvSpPr txBox="1"/>
          <p:nvPr/>
        </p:nvSpPr>
        <p:spPr>
          <a:xfrm>
            <a:off x="2222608" y="774013"/>
            <a:ext cx="938199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?IN(1):WAIT10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 BTN()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 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げんきかどうか…"/>
          <p:cNvSpPr txBox="1"/>
          <p:nvPr>
            <p:ph type="title"/>
          </p:nvPr>
        </p:nvSpPr>
        <p:spPr>
          <a:xfrm>
            <a:off x="132159" y="2364200"/>
            <a:ext cx="12740482" cy="2906300"/>
          </a:xfrm>
          <a:prstGeom prst="rect">
            <a:avLst/>
          </a:prstGeom>
        </p:spPr>
        <p:txBody>
          <a:bodyPr/>
          <a:lstStyle/>
          <a:p>
            <a:pPr/>
            <a:r>
              <a:t>げんきかどうか</a:t>
            </a:r>
          </a:p>
          <a:p>
            <a:pPr/>
            <a:r>
              <a:t>かくにんしよう</a:t>
            </a:r>
          </a:p>
        </p:txBody>
      </p:sp>
      <p:pic>
        <p:nvPicPr>
          <p:cNvPr id="4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おちあうばしょを…"/>
          <p:cNvSpPr txBox="1"/>
          <p:nvPr>
            <p:ph type="title"/>
          </p:nvPr>
        </p:nvSpPr>
        <p:spPr>
          <a:xfrm>
            <a:off x="132159" y="2364200"/>
            <a:ext cx="12740482" cy="2906300"/>
          </a:xfrm>
          <a:prstGeom prst="rect">
            <a:avLst/>
          </a:prstGeom>
        </p:spPr>
        <p:txBody>
          <a:bodyPr/>
          <a:lstStyle/>
          <a:p>
            <a:pPr/>
            <a:r>
              <a:t>おちあうばしょを</a:t>
            </a:r>
          </a:p>
          <a:p>
            <a:pPr/>
            <a:r>
              <a:t>つたえよう</a:t>
            </a:r>
          </a:p>
        </p:txBody>
      </p:sp>
      <p:pic>
        <p:nvPicPr>
          <p:cNvPr id="4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Aさんにこっそり教えるよ…"/>
          <p:cNvSpPr txBox="1"/>
          <p:nvPr>
            <p:ph type="title"/>
          </p:nvPr>
        </p:nvSpPr>
        <p:spPr>
          <a:xfrm>
            <a:off x="132159" y="1746277"/>
            <a:ext cx="12740482" cy="3524223"/>
          </a:xfrm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Aさんにこっそり教えるよ</a:t>
            </a:r>
          </a:p>
          <a:p>
            <a:pPr defTabSz="484886">
              <a:defRPr sz="6640"/>
            </a:pPr>
            <a:r>
              <a:t>Bさんはふせてね</a:t>
            </a:r>
          </a:p>
          <a:p>
            <a:pPr defTabSz="484886">
              <a:defRPr sz="6640"/>
            </a:pPr>
            <a:r>
              <a:t>「・・・・」</a:t>
            </a:r>
          </a:p>
        </p:txBody>
      </p:sp>
      <p:pic>
        <p:nvPicPr>
          <p:cNvPr id="4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UART プロトコル"/>
          <p:cNvSpPr txBox="1"/>
          <p:nvPr>
            <p:ph type="title"/>
          </p:nvPr>
        </p:nvSpPr>
        <p:spPr>
          <a:xfrm>
            <a:off x="132159" y="444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UART プロトコル</a:t>
            </a:r>
          </a:p>
        </p:txBody>
      </p:sp>
      <p:sp>
        <p:nvSpPr>
          <p:cNvPr id="428" name="8.68μ秒…"/>
          <p:cNvSpPr txBox="1"/>
          <p:nvPr/>
        </p:nvSpPr>
        <p:spPr>
          <a:xfrm>
            <a:off x="931894" y="6930778"/>
            <a:ext cx="286298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8.68μ秒</a:t>
            </a:r>
          </a:p>
          <a:p>
            <a:pPr/>
            <a:r>
              <a:t>115,200bps</a:t>
            </a:r>
          </a:p>
        </p:txBody>
      </p:sp>
      <p:sp>
        <p:nvSpPr>
          <p:cNvPr id="429" name="0"/>
          <p:cNvSpPr txBox="1"/>
          <p:nvPr/>
        </p:nvSpPr>
        <p:spPr>
          <a:xfrm>
            <a:off x="265250" y="5931747"/>
            <a:ext cx="4146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30" name="1"/>
          <p:cNvSpPr txBox="1"/>
          <p:nvPr/>
        </p:nvSpPr>
        <p:spPr>
          <a:xfrm>
            <a:off x="239850" y="4960036"/>
            <a:ext cx="4146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31" name="86μ秒で1文字(8bit)送信…"/>
          <p:cNvSpPr txBox="1"/>
          <p:nvPr/>
        </p:nvSpPr>
        <p:spPr>
          <a:xfrm>
            <a:off x="3546317" y="3104489"/>
            <a:ext cx="542513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86μ秒で1文字(8bit)送信</a:t>
            </a:r>
          </a:p>
          <a:p>
            <a:pPr/>
            <a:r>
              <a:t>（1秒間に約1万文字）</a:t>
            </a:r>
          </a:p>
        </p:txBody>
      </p:sp>
      <p:sp>
        <p:nvSpPr>
          <p:cNvPr id="432" name="5G 10Gbps = 1秒間に1億文字…"/>
          <p:cNvSpPr txBox="1"/>
          <p:nvPr/>
        </p:nvSpPr>
        <p:spPr>
          <a:xfrm>
            <a:off x="6174044" y="8275133"/>
            <a:ext cx="664220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5G 10Gbps = 1秒間に1億文字</a:t>
            </a:r>
          </a:p>
          <a:p>
            <a:pPr/>
            <a:r>
              <a:t>1万倍速！</a:t>
            </a:r>
          </a:p>
        </p:txBody>
      </p:sp>
      <p:graphicFrame>
        <p:nvGraphicFramePr>
          <p:cNvPr id="433" name="表"/>
          <p:cNvGraphicFramePr/>
          <p:nvPr/>
        </p:nvGraphicFramePr>
        <p:xfrm>
          <a:off x="964902" y="5307163"/>
          <a:ext cx="12759532" cy="92997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</a:tblGrid>
              <a:tr h="89187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34" name="双方向矢印"/>
          <p:cNvSpPr/>
          <p:nvPr/>
        </p:nvSpPr>
        <p:spPr>
          <a:xfrm>
            <a:off x="1801185" y="6443133"/>
            <a:ext cx="863733" cy="262599"/>
          </a:xfrm>
          <a:prstGeom prst="leftRightArrow">
            <a:avLst>
              <a:gd name="adj1" fmla="val 19358"/>
              <a:gd name="adj2" fmla="val 5665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UART1,0"/>
          <p:cNvSpPr txBox="1"/>
          <p:nvPr/>
        </p:nvSpPr>
        <p:spPr>
          <a:xfrm>
            <a:off x="760612" y="4424637"/>
            <a:ext cx="11504249" cy="7366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UART1,0</a:t>
            </a:r>
          </a:p>
        </p:txBody>
      </p:sp>
      <p:sp>
        <p:nvSpPr>
          <p:cNvPr id="437" name="UART1,1"/>
          <p:cNvSpPr txBox="1"/>
          <p:nvPr/>
        </p:nvSpPr>
        <p:spPr>
          <a:xfrm>
            <a:off x="760612" y="8082644"/>
            <a:ext cx="11504249" cy="7366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UART1,1</a:t>
            </a:r>
          </a:p>
        </p:txBody>
      </p:sp>
      <p:sp>
        <p:nvSpPr>
          <p:cNvPr id="438" name="受信、拒否"/>
          <p:cNvSpPr txBox="1"/>
          <p:nvPr/>
        </p:nvSpPr>
        <p:spPr>
          <a:xfrm>
            <a:off x="676439" y="2936632"/>
            <a:ext cx="3289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受信、拒否</a:t>
            </a:r>
          </a:p>
        </p:txBody>
      </p:sp>
      <p:sp>
        <p:nvSpPr>
          <p:cNvPr id="439" name="受信、許可"/>
          <p:cNvSpPr txBox="1"/>
          <p:nvPr/>
        </p:nvSpPr>
        <p:spPr>
          <a:xfrm>
            <a:off x="676439" y="670608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受信、許可</a:t>
            </a:r>
          </a:p>
        </p:txBody>
      </p:sp>
      <p:sp>
        <p:nvSpPr>
          <p:cNvPr id="440" name="サイバーセキュリティ、守り方基本"/>
          <p:cNvSpPr txBox="1"/>
          <p:nvPr/>
        </p:nvSpPr>
        <p:spPr>
          <a:xfrm>
            <a:off x="1448611" y="580537"/>
            <a:ext cx="101282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サイバーセキュリティ、守り方基本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IoT（モノのインターネット）…"/>
          <p:cNvSpPr txBox="1"/>
          <p:nvPr>
            <p:ph type="title"/>
          </p:nvPr>
        </p:nvSpPr>
        <p:spPr>
          <a:xfrm>
            <a:off x="132159" y="867501"/>
            <a:ext cx="12740482" cy="4741666"/>
          </a:xfrm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IoT（モノのインターネット）</a:t>
            </a:r>
          </a:p>
          <a:p>
            <a:pPr defTabSz="514095">
              <a:defRPr sz="3520"/>
            </a:pPr>
          </a:p>
          <a:p>
            <a:pPr defTabSz="514095">
              <a:defRPr sz="7040"/>
            </a:pPr>
            <a:r>
              <a:t>コンピューターふえる</a:t>
            </a:r>
          </a:p>
          <a:p>
            <a:pPr defTabSz="514095">
              <a:defRPr sz="7040"/>
            </a:pPr>
            <a:r>
              <a:t>-&gt;もっとたのしい！</a:t>
            </a:r>
          </a:p>
        </p:txBody>
      </p:sp>
      <p:pic>
        <p:nvPicPr>
          <p:cNvPr id="4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4734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8067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5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7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16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0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つくろう、IoT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/>
            <a:r>
              <a:t>つくろう、IoT</a:t>
            </a:r>
          </a:p>
        </p:txBody>
      </p:sp>
      <p:pic>
        <p:nvPicPr>
          <p:cNvPr id="2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4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1" name="表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2" name="線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IoTでイライラを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IoTでイライラを</a:t>
            </a:r>
          </a:p>
          <a:p>
            <a:pPr/>
            <a:r>
              <a:t>かいけつしよう</a:t>
            </a:r>
          </a:p>
        </p:txBody>
      </p:sp>
      <p:pic>
        <p:nvPicPr>
          <p:cNvPr id="4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4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470" name="矢印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1" name="矢印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4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478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483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48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3834" y="1926232"/>
            <a:ext cx="8797256" cy="7653797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バス x IchigoSoda = バスロケ"/>
          <p:cNvSpPr txBox="1"/>
          <p:nvPr/>
        </p:nvSpPr>
        <p:spPr>
          <a:xfrm>
            <a:off x="228028" y="390472"/>
            <a:ext cx="12548744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バス x IchigoSoda = バスロケ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64" y="0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自分で学べる…"/>
          <p:cNvSpPr txBox="1"/>
          <p:nvPr>
            <p:ph type="title"/>
          </p:nvPr>
        </p:nvSpPr>
        <p:spPr>
          <a:xfrm>
            <a:off x="132159" y="1124370"/>
            <a:ext cx="12740482" cy="4158830"/>
          </a:xfrm>
          <a:prstGeom prst="rect">
            <a:avLst/>
          </a:prstGeom>
        </p:spPr>
        <p:txBody>
          <a:bodyPr/>
          <a:lstStyle/>
          <a:p>
            <a:pPr defTabSz="572516">
              <a:defRPr sz="7840"/>
            </a:pPr>
            <a:r>
              <a:t>自分で学べる</a:t>
            </a:r>
          </a:p>
          <a:p>
            <a:pPr defTabSz="572516">
              <a:defRPr sz="7840"/>
            </a:pPr>
            <a:r>
              <a:t>自分でつくれる</a:t>
            </a:r>
          </a:p>
          <a:p>
            <a:pPr defTabSz="572516">
              <a:defRPr sz="7840"/>
            </a:pPr>
            <a:r>
              <a:t>＝さいきょう</a:t>
            </a:r>
          </a:p>
        </p:txBody>
      </p:sp>
      <p:pic>
        <p:nvPicPr>
          <p:cNvPr id="4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100おく台くらい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そのIoTは安全？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そのIoTは安全？</a:t>
            </a:r>
          </a:p>
        </p:txBody>
      </p:sp>
      <p:pic>
        <p:nvPicPr>
          <p:cNvPr id="4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70" y="370928"/>
            <a:ext cx="13224775" cy="9491656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四角形"/>
          <p:cNvSpPr/>
          <p:nvPr/>
        </p:nvSpPr>
        <p:spPr>
          <a:xfrm>
            <a:off x="3639341" y="2072295"/>
            <a:ext cx="4856892" cy="1075653"/>
          </a:xfrm>
          <a:prstGeom prst="rect">
            <a:avLst/>
          </a:prstGeom>
          <a:ln w="1397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保護された通信…"/>
          <p:cNvSpPr txBox="1"/>
          <p:nvPr/>
        </p:nvSpPr>
        <p:spPr>
          <a:xfrm>
            <a:off x="1047749" y="2667000"/>
            <a:ext cx="109093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保護された通信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＝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現代の技術で解くことがほぼ不可能な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暗号化された通信</a:t>
            </a:r>
          </a:p>
          <a:p>
            <a:pPr defTabSz="2438338">
              <a:defRPr sz="4000">
                <a:solidFill>
                  <a:srgbClr val="5E5E5E"/>
                </a:solidFill>
              </a:defRPr>
            </a:pPr>
            <a:r>
              <a:t>（日本政府提供：電子政府推奨暗号リスト）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7328" y="2340611"/>
            <a:ext cx="8770219" cy="6165781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https://www.nic.ad.jp/ja/newsletter/No54/0800.html"/>
          <p:cNvSpPr txBox="1"/>
          <p:nvPr/>
        </p:nvSpPr>
        <p:spPr>
          <a:xfrm>
            <a:off x="1492630" y="8862111"/>
            <a:ext cx="100195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000">
                <a:solidFill>
                  <a:srgbClr val="5E5E5E"/>
                </a:solidFill>
              </a:defRPr>
            </a:lvl1pPr>
          </a:lstStyle>
          <a:p>
            <a:pPr/>
            <a:r>
              <a:t>https://www.nic.ad.jp/ja/newsletter/No54/0800.html</a:t>
            </a:r>
          </a:p>
        </p:txBody>
      </p:sp>
      <p:sp>
        <p:nvSpPr>
          <p:cNvPr id="508" name="実は問題がある…"/>
          <p:cNvSpPr txBox="1"/>
          <p:nvPr/>
        </p:nvSpPr>
        <p:spPr>
          <a:xfrm>
            <a:off x="112712" y="295861"/>
            <a:ext cx="1277937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実は問題がある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既存のインターネットプロトコル IPv4/IPv6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0" name="表"/>
          <p:cNvGraphicFramePr/>
          <p:nvPr/>
        </p:nvGraphicFramePr>
        <p:xfrm>
          <a:off x="557782" y="2210429"/>
          <a:ext cx="11901936" cy="709804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3453983"/>
                <a:gridCol w="2816281"/>
                <a:gridCol w="2812213"/>
                <a:gridCol w="2806756"/>
              </a:tblGrid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4000">
                          <a:solidFill>
                            <a:srgbClr val="000000"/>
                          </a:solidFill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ヒラギノ角ゴ ProN W6"/>
                        </a:rPr>
                        <a:t>IPv4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ヒラギノ角ゴ ProN W6"/>
                        </a:rPr>
                        <a:t>IPv6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ヒラギノ角ゴ ProN W6"/>
                        </a:rPr>
                        <a:t>理想のIP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ヒラギノ角ゴ ProN W6"/>
                        </a:rPr>
                        <a:t>アドレス空間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ヒラギノ角ゴ ProN W6"/>
                        </a:rPr>
                        <a:t>通信暗号化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ヒラギノ角ゴ ProN W6"/>
                        </a:rPr>
                        <a:t>接続元認証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ヒラギノ角ゴ ProN W6"/>
                        </a:rPr>
                        <a:t>分散管理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11" name="理想のインターネットプロトコルとは！？"/>
          <p:cNvSpPr txBox="1"/>
          <p:nvPr/>
        </p:nvSpPr>
        <p:spPr>
          <a:xfrm>
            <a:off x="441324" y="749686"/>
            <a:ext cx="121221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理想のインターネットプロトコルとは！？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有線通信を超える安全安心…"/>
          <p:cNvSpPr txBox="1"/>
          <p:nvPr/>
        </p:nvSpPr>
        <p:spPr>
          <a:xfrm>
            <a:off x="2644775" y="4945128"/>
            <a:ext cx="7715251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有線通信を超える安全安心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インターネットプロトコル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EVER/IP®</a:t>
            </a:r>
          </a:p>
        </p:txBody>
      </p:sp>
      <p:pic>
        <p:nvPicPr>
          <p:cNvPr id="5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2007" y="975814"/>
            <a:ext cx="8380820" cy="3685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99" y="7096152"/>
            <a:ext cx="2042315" cy="227796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開発者、帝都久利寿（ていと くりす） 鯖江在住"/>
          <p:cNvSpPr txBox="1"/>
          <p:nvPr/>
        </p:nvSpPr>
        <p:spPr>
          <a:xfrm>
            <a:off x="2656652" y="8778081"/>
            <a:ext cx="10041320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500">
                <a:solidFill>
                  <a:srgbClr val="5E5E5E"/>
                </a:solidFill>
              </a:defRPr>
            </a:lvl1pPr>
          </a:lstStyle>
          <a:p>
            <a:pPr/>
            <a:r>
              <a:t>開発者、帝都久利寿（ていと くりす）　鯖江在住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02" y="105722"/>
            <a:ext cx="12857596" cy="81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この仕組をインターネットプロトコルに適応したのがEVER/IP"/>
          <p:cNvSpPr txBox="1"/>
          <p:nvPr/>
        </p:nvSpPr>
        <p:spPr>
          <a:xfrm>
            <a:off x="216915" y="8632757"/>
            <a:ext cx="12570969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この仕組をインターネットプロトコルに適応したのがEVER/IP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26476"/>
          <a:stretch>
            <a:fillRect/>
          </a:stretch>
        </p:blipFill>
        <p:spPr>
          <a:xfrm>
            <a:off x="-93663" y="-367064"/>
            <a:ext cx="13192231" cy="7171196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とんがろう福井 with 福井県知事"/>
          <p:cNvSpPr txBox="1"/>
          <p:nvPr/>
        </p:nvSpPr>
        <p:spPr>
          <a:xfrm>
            <a:off x="851026" y="7014228"/>
            <a:ext cx="113027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sz="6000"/>
            </a:lvl1pPr>
          </a:lstStyle>
          <a:p>
            <a:pPr/>
            <a:r>
              <a:t>とんがろう福井 with 福井県知事</a:t>
            </a:r>
          </a:p>
        </p:txBody>
      </p:sp>
      <p:sp>
        <p:nvSpPr>
          <p:cNvPr id="523" name="福井が持つテクノロジー EVER/IP"/>
          <p:cNvSpPr txBox="1"/>
          <p:nvPr/>
        </p:nvSpPr>
        <p:spPr>
          <a:xfrm>
            <a:off x="605663" y="8338571"/>
            <a:ext cx="1179347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sz="6000"/>
            </a:lvl1pPr>
          </a:lstStyle>
          <a:p>
            <a:pPr/>
            <a:r>
              <a:t>福井が持つテクノロジー EVER/IP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0007"/>
            <a:ext cx="13004801" cy="8139548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中高生向けアドバンス講座、CyberSakura…"/>
          <p:cNvSpPr txBox="1"/>
          <p:nvPr/>
        </p:nvSpPr>
        <p:spPr>
          <a:xfrm>
            <a:off x="2025040" y="8297334"/>
            <a:ext cx="895472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中高生向けアドバンス講座、CyberSakura</a:t>
            </a:r>
          </a:p>
          <a:p>
            <a:pPr/>
            <a:r>
              <a:t>https://cybersakura.jp/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529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5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メカ担当：MASAHARU（中2）…"/>
          <p:cNvSpPr txBox="1"/>
          <p:nvPr/>
        </p:nvSpPr>
        <p:spPr>
          <a:xfrm>
            <a:off x="8122924" y="6865238"/>
            <a:ext cx="384759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/>
            </a:pPr>
            <a:r>
              <a:t>メカ担当：MASAHARU（中2）</a:t>
            </a:r>
          </a:p>
          <a:p>
            <a:pPr>
              <a:defRPr sz="2000"/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IoT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 defTabSz="549148">
              <a:defRPr sz="751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</a:t>
            </a:r>
          </a:p>
          <a:p>
            <a:pPr defTabSz="549148">
              <a:defRPr sz="751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Internet of Things</a:t>
            </a:r>
          </a:p>
          <a:p>
            <a:pPr defTabSz="549148">
              <a:defRPr sz="65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インターネットにつながったモノ</a:t>
            </a:r>
          </a:p>
        </p:txBody>
      </p:sp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5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ノートPCがもらえる!?"/>
          <p:cNvSpPr txBox="1"/>
          <p:nvPr/>
        </p:nvSpPr>
        <p:spPr>
          <a:xfrm>
            <a:off x="1234228" y="7956166"/>
            <a:ext cx="40728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ノートPCがもらえる!?</a:t>
            </a:r>
          </a:p>
        </p:txBody>
      </p:sp>
      <p:sp>
        <p:nvSpPr>
          <p:cNvPr id="537" name="https://pcn.club/contest/"/>
          <p:cNvSpPr txBox="1"/>
          <p:nvPr/>
        </p:nvSpPr>
        <p:spPr>
          <a:xfrm>
            <a:off x="3909821" y="8918682"/>
            <a:ext cx="571855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5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54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62851" y="-16934"/>
            <a:ext cx="13330502" cy="3332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544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71"/>
          <a:stretch>
            <a:fillRect/>
          </a:stretch>
        </p:blipFill>
        <p:spPr>
          <a:xfrm>
            <a:off x="0" y="168808"/>
            <a:ext cx="13004800" cy="734557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ベーマガ復活！（電子工作マガジン）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350520">
              <a:defRPr sz="4680">
                <a:solidFill>
                  <a:srgbClr val="044C49"/>
                </a:solidFill>
              </a:defRPr>
            </a:pPr>
            <a:r>
              <a:t>ベーマガ復活！（電子工作マガジン）</a:t>
            </a:r>
          </a:p>
          <a:p>
            <a:pPr defTabSz="350520">
              <a:defRPr sz="4680">
                <a:solidFill>
                  <a:srgbClr val="044C49"/>
                </a:solidFill>
              </a:defRPr>
            </a:pPr>
            <a:r>
              <a:t>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みんなの文化祭、NT鯖江 2022も企画中"/>
          <p:cNvSpPr txBox="1"/>
          <p:nvPr/>
        </p:nvSpPr>
        <p:spPr>
          <a:xfrm>
            <a:off x="1192022" y="8279342"/>
            <a:ext cx="10620757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みんなの文化祭、NT鯖江 2022も企画中</a:t>
            </a:r>
          </a:p>
        </p:txBody>
      </p:sp>
      <p:pic>
        <p:nvPicPr>
          <p:cNvPr id="5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98424"/>
            <a:ext cx="13004801" cy="6361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6374" y="-1181100"/>
            <a:ext cx="13337548" cy="9892573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毎月最終金曜日、鯖江で開催サイバーフライデー"/>
          <p:cNvSpPr txBox="1"/>
          <p:nvPr/>
        </p:nvSpPr>
        <p:spPr>
          <a:xfrm>
            <a:off x="247332" y="8943975"/>
            <a:ext cx="12510136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毎月最終金曜日、鯖江で開催サイバーフライデー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まずはパソコンづくり！…"/>
          <p:cNvSpPr txBox="1"/>
          <p:nvPr>
            <p:ph type="title"/>
          </p:nvPr>
        </p:nvSpPr>
        <p:spPr>
          <a:xfrm>
            <a:off x="132159" y="1359957"/>
            <a:ext cx="12740482" cy="4244977"/>
          </a:xfrm>
          <a:prstGeom prst="rect">
            <a:avLst/>
          </a:prstGeom>
        </p:spPr>
        <p:txBody>
          <a:bodyPr/>
          <a:lstStyle/>
          <a:p>
            <a:pPr/>
            <a:r>
              <a:t>まずはパソコンづくり！</a:t>
            </a:r>
          </a:p>
          <a:p>
            <a:pPr/>
            <a:r>
              <a:t>いちどはじぶんで</a:t>
            </a:r>
          </a:p>
          <a:p>
            <a:pPr/>
            <a:r>
              <a:t>つくってみよう</a:t>
            </a:r>
          </a:p>
        </p:txBody>
      </p:sp>
      <p:pic>
        <p:nvPicPr>
          <p:cNvPr id="5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562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Apple I (1976)…"/>
          <p:cNvSpPr txBox="1"/>
          <p:nvPr/>
        </p:nvSpPr>
        <p:spPr>
          <a:xfrm>
            <a:off x="7722108" y="804333"/>
            <a:ext cx="4291585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/>
            </a:pPr>
            <a:r>
              <a:t>Apple I (1976) </a:t>
            </a:r>
          </a:p>
          <a:p>
            <a:pPr defTabSz="457200">
              <a:defRPr sz="4000"/>
            </a:pPr>
            <a:r>
              <a:t>（アップル ワン）</a:t>
            </a:r>
          </a:p>
          <a:p>
            <a:pPr defTabSz="457200">
              <a:defRPr sz="4000"/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/>
            </a:pPr>
            <a:r>
              <a:t>Apple社の初製品</a:t>
            </a:r>
          </a:p>
        </p:txBody>
      </p:sp>
      <p:sp>
        <p:nvSpPr>
          <p:cNvPr id="565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IchigoJam は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（でも、値段は200分の1）</a:t>
            </a:r>
          </a:p>
        </p:txBody>
      </p:sp>
      <p:sp>
        <p:nvSpPr>
          <p:cNvPr id="566" name="Apple I 開発者 - スティーブ・ウォズニアック氏"/>
          <p:cNvSpPr txBox="1"/>
          <p:nvPr/>
        </p:nvSpPr>
        <p:spPr>
          <a:xfrm>
            <a:off x="6837964" y="9038167"/>
            <a:ext cx="6152973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/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5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from Wikipedia"/>
          <p:cNvSpPr txBox="1"/>
          <p:nvPr/>
        </p:nvSpPr>
        <p:spPr>
          <a:xfrm>
            <a:off x="6215709" y="5075767"/>
            <a:ext cx="2206169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/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IchigoJam購入、はんだづけ、プログラミングできる…"/>
          <p:cNvSpPr txBox="1"/>
          <p:nvPr/>
        </p:nvSpPr>
        <p:spPr>
          <a:xfrm>
            <a:off x="1114433" y="7997591"/>
            <a:ext cx="1104686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IchigoJam購入、はんだづけ、プログラミングできる</a:t>
            </a:r>
          </a:p>
          <a:p>
            <a:pPr/>
            <a:r>
              <a:t>鯖江駅から徒歩5分、Hana道場（ハナドウジョウ）</a:t>
            </a:r>
          </a:p>
        </p:txBody>
      </p:sp>
      <p:pic>
        <p:nvPicPr>
          <p:cNvPr id="5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0943" r="0" b="0"/>
          <a:stretch>
            <a:fillRect/>
          </a:stretch>
        </p:blipFill>
        <p:spPr>
          <a:xfrm>
            <a:off x="-199" y="213696"/>
            <a:ext cx="13005372" cy="7453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IchigoJam購入、はんだづけ、プログラミングできる…"/>
          <p:cNvSpPr txBox="1"/>
          <p:nvPr/>
        </p:nvSpPr>
        <p:spPr>
          <a:xfrm>
            <a:off x="1114433" y="7997591"/>
            <a:ext cx="1104686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IchigoJam購入、はんだづけ、プログラミングできる</a:t>
            </a:r>
          </a:p>
          <a:p>
            <a:pPr/>
            <a:r>
              <a:t>鯖江駅から徒歩5分、Hana道場（ハナドウジョウ）</a:t>
            </a:r>
          </a:p>
        </p:txBody>
      </p:sp>
      <p:pic>
        <p:nvPicPr>
          <p:cNvPr id="5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989311"/>
            <a:ext cx="13004801" cy="865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いちばんちいさな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いちばんちいさな </a:t>
            </a:r>
          </a:p>
          <a:p>
            <a:pPr/>
            <a:r>
              <a:t>ネットをつくろう</a:t>
            </a:r>
          </a:p>
        </p:txBody>
      </p:sp>
      <p:pic>
        <p:nvPicPr>
          <p:cNvPr id="3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8580" y="-1127132"/>
            <a:ext cx="13221960" cy="8794142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IchigoJam購入、はんだづけ、プログラミングできる…"/>
          <p:cNvSpPr txBox="1"/>
          <p:nvPr/>
        </p:nvSpPr>
        <p:spPr>
          <a:xfrm>
            <a:off x="1114433" y="7997591"/>
            <a:ext cx="1104686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IchigoJam購入、はんだづけ、プログラミングできる</a:t>
            </a:r>
          </a:p>
          <a:p>
            <a:pPr/>
            <a:r>
              <a:t>鯖江駅から徒歩5分、Hana道場（ハナドウジョウ）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IchigoJam購入、はんだづけ、プログラミングできる…"/>
          <p:cNvSpPr txBox="1"/>
          <p:nvPr/>
        </p:nvSpPr>
        <p:spPr>
          <a:xfrm>
            <a:off x="1114433" y="7997591"/>
            <a:ext cx="1104686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IchigoJam購入、はんだづけ、プログラミングできる</a:t>
            </a:r>
          </a:p>
          <a:p>
            <a:pPr/>
            <a:r>
              <a:t>鯖江駅から徒歩5分、Hana道場（ハナドウジョウ）</a:t>
            </a:r>
          </a:p>
        </p:txBody>
      </p:sp>
      <p:pic>
        <p:nvPicPr>
          <p:cNvPr id="5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67" y="-1034396"/>
            <a:ext cx="13072533" cy="8701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イメージ" descr="イメージ"/>
          <p:cNvPicPr>
            <a:picLocks noChangeAspect="1"/>
          </p:cNvPicPr>
          <p:nvPr/>
        </p:nvPicPr>
        <p:blipFill>
          <a:blip r:embed="rId2">
            <a:alphaModFix amt="71184"/>
            <a:extLst/>
          </a:blip>
          <a:stretch>
            <a:fillRect/>
          </a:stretch>
        </p:blipFill>
        <p:spPr>
          <a:xfrm>
            <a:off x="615950" y="590550"/>
            <a:ext cx="11772900" cy="7353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6" name="グループ"/>
          <p:cNvGrpSpPr/>
          <p:nvPr/>
        </p:nvGrpSpPr>
        <p:grpSpPr>
          <a:xfrm>
            <a:off x="4951148" y="1911482"/>
            <a:ext cx="3586957" cy="2094707"/>
            <a:chOff x="0" y="0"/>
            <a:chExt cx="3586956" cy="2094706"/>
          </a:xfrm>
        </p:grpSpPr>
        <p:sp>
          <p:nvSpPr>
            <p:cNvPr id="584" name="コールアウト"/>
            <p:cNvSpPr/>
            <p:nvPr/>
          </p:nvSpPr>
          <p:spPr>
            <a:xfrm>
              <a:off x="0" y="0"/>
              <a:ext cx="3586957" cy="209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71" y="0"/>
                  </a:moveTo>
                  <a:cubicBezTo>
                    <a:pt x="256" y="0"/>
                    <a:pt x="0" y="439"/>
                    <a:pt x="0" y="978"/>
                  </a:cubicBezTo>
                  <a:lnTo>
                    <a:pt x="0" y="16198"/>
                  </a:lnTo>
                  <a:cubicBezTo>
                    <a:pt x="0" y="16737"/>
                    <a:pt x="256" y="17176"/>
                    <a:pt x="571" y="17176"/>
                  </a:cubicBezTo>
                  <a:lnTo>
                    <a:pt x="7631" y="17176"/>
                  </a:lnTo>
                  <a:lnTo>
                    <a:pt x="8771" y="21600"/>
                  </a:lnTo>
                  <a:lnTo>
                    <a:pt x="9911" y="17176"/>
                  </a:lnTo>
                  <a:lnTo>
                    <a:pt x="21029" y="17176"/>
                  </a:lnTo>
                  <a:cubicBezTo>
                    <a:pt x="21344" y="17176"/>
                    <a:pt x="21600" y="16737"/>
                    <a:pt x="21600" y="16198"/>
                  </a:cubicBezTo>
                  <a:lnTo>
                    <a:pt x="21600" y="978"/>
                  </a:lnTo>
                  <a:cubicBezTo>
                    <a:pt x="21600" y="439"/>
                    <a:pt x="21344" y="0"/>
                    <a:pt x="21029" y="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85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6778" y="391450"/>
              <a:ext cx="3073401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7" name="四角形"/>
          <p:cNvSpPr/>
          <p:nvPr/>
        </p:nvSpPr>
        <p:spPr>
          <a:xfrm>
            <a:off x="6361807" y="4011660"/>
            <a:ext cx="149292" cy="17801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8" name="Hana道場 - 西鯖江駅か鯖江駅から徒歩5分"/>
          <p:cNvSpPr txBox="1"/>
          <p:nvPr/>
        </p:nvSpPr>
        <p:spPr>
          <a:xfrm>
            <a:off x="340677" y="8364656"/>
            <a:ext cx="123234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Hana道場 - 西鯖江駅か鯖江駅から徒歩5分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witterで解決！…"/>
          <p:cNvSpPr txBox="1"/>
          <p:nvPr>
            <p:ph type="body" sz="half" idx="1"/>
          </p:nvPr>
        </p:nvSpPr>
        <p:spPr>
          <a:xfrm>
            <a:off x="285294" y="806112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508254">
              <a:spcBef>
                <a:spcPts val="3300"/>
              </a:spcBef>
              <a:buSzTx/>
              <a:buNone/>
              <a:defRPr sz="9222"/>
            </a:pPr>
            <a:r>
              <a:t>Twitterで解決！</a:t>
            </a:r>
          </a:p>
          <a:p>
            <a:pPr marL="0" indent="0" algn="ctr" defTabSz="508254">
              <a:spcBef>
                <a:spcPts val="3300"/>
              </a:spcBef>
              <a:buSzTx/>
              <a:buNone/>
              <a:defRPr sz="6090"/>
            </a:pPr>
            <a:r>
              <a:t>#IchigoJam をつけて質問どうぞ！</a:t>
            </a:r>
          </a:p>
        </p:txBody>
      </p:sp>
      <p:pic>
        <p:nvPicPr>
          <p:cNvPr id="5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7062" y="5007947"/>
            <a:ext cx="3474410" cy="347441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@taisukef"/>
          <p:cNvSpPr txBox="1"/>
          <p:nvPr/>
        </p:nvSpPr>
        <p:spPr>
          <a:xfrm>
            <a:off x="785886" y="8408352"/>
            <a:ext cx="4896762" cy="12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5000">
                <a:solidFill>
                  <a:srgbClr val="044C49"/>
                </a:solidFill>
              </a:defRPr>
            </a:lvl1pPr>
          </a:lstStyle>
          <a:p>
            <a:pPr/>
            <a:r>
              <a:t>@taisukef</a:t>
            </a:r>
          </a:p>
        </p:txBody>
      </p:sp>
      <p:sp>
        <p:nvSpPr>
          <p:cNvPr id="593" name="垢バレを防ぐプログラミング専用の新規の別アカでOK！"/>
          <p:cNvSpPr txBox="1"/>
          <p:nvPr/>
        </p:nvSpPr>
        <p:spPr>
          <a:xfrm>
            <a:off x="5564187" y="6465752"/>
            <a:ext cx="7108297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3800"/>
              </a:spcBef>
              <a:defRPr sz="4000">
                <a:solidFill>
                  <a:srgbClr val="044C49"/>
                </a:solidFill>
              </a:defRPr>
            </a:lvl1pPr>
          </a:lstStyle>
          <a:p>
            <a:pPr/>
            <a:r>
              <a:t>垢バレを防ぐプログラミング専用の新規の別アカでOK！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ふりかえり…"/>
          <p:cNvSpPr txBox="1"/>
          <p:nvPr/>
        </p:nvSpPr>
        <p:spPr>
          <a:xfrm>
            <a:off x="2245042" y="1795462"/>
            <a:ext cx="8514716" cy="585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/>
            </a:pPr>
            <a:r>
              <a:t>ふりかえり</a:t>
            </a:r>
          </a:p>
          <a:p>
            <a:pPr defTabSz="821531">
              <a:defRPr sz="6000"/>
            </a:pPr>
          </a:p>
          <a:p>
            <a:pPr defTabSz="821531">
              <a:defRPr sz="6000"/>
            </a:pPr>
            <a:r>
              <a:t>おもしろかったこと</a:t>
            </a:r>
          </a:p>
          <a:p>
            <a:pPr defTabSz="821531">
              <a:defRPr sz="6000"/>
            </a:pPr>
            <a:r>
              <a:t>やってみたくなったこと</a:t>
            </a:r>
          </a:p>
          <a:p>
            <a:pPr defTabSz="821531">
              <a:defRPr sz="6000"/>
            </a:pPr>
            <a:r>
              <a:t>書き出してみよう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598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pic>
        <p:nvPicPr>
          <p:cNvPr id="59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79983" y="259719"/>
            <a:ext cx="5444834" cy="803369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株式会社 jig.jp 創業者＆取締役会長…"/>
          <p:cNvSpPr txBox="1"/>
          <p:nvPr/>
        </p:nvSpPr>
        <p:spPr>
          <a:xfrm>
            <a:off x="4462974" y="7970642"/>
            <a:ext cx="528881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/>
            </a:pPr>
            <a:r>
              <a:t>株式会社 jig.jp 創業者＆取締役会長 </a:t>
            </a:r>
          </a:p>
          <a:p>
            <a:pPr>
              <a:defRPr sz="2200"/>
            </a:pPr>
            <a:r>
              <a:t>IchigoJam 開発者 福野泰介 </a:t>
            </a:r>
          </a:p>
          <a:p>
            <a:pPr>
              <a:defRPr sz="2200"/>
            </a:pPr>
            <a:r>
              <a:t>@taisukef / Facebook / fukuno@jig.jp</a:t>
            </a:r>
          </a:p>
        </p:txBody>
      </p:sp>
      <p:sp>
        <p:nvSpPr>
          <p:cNvPr id="601" name="https://fukuno.jig.jp/"/>
          <p:cNvSpPr txBox="1"/>
          <p:nvPr/>
        </p:nvSpPr>
        <p:spPr>
          <a:xfrm>
            <a:off x="234343" y="8780583"/>
            <a:ext cx="321432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602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501" y="6157895"/>
            <a:ext cx="2366005" cy="2366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88078" y="6733678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606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pic>
        <p:nvPicPr>
          <p:cNvPr id="607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9266" y="2778459"/>
            <a:ext cx="1261808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https://ichigojam.net/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9380866" y="2312051"/>
            <a:ext cx="337860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https://ichigojam.net/</a:t>
            </a:r>
          </a:p>
        </p:txBody>
      </p:sp>
      <p:sp>
        <p:nvSpPr>
          <p:cNvPr id="609" name="このプレゼンテーションは CC BY のオープンデータです…"/>
          <p:cNvSpPr txBox="1"/>
          <p:nvPr/>
        </p:nvSpPr>
        <p:spPr>
          <a:xfrm>
            <a:off x="719073" y="812800"/>
            <a:ext cx="8310373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このプレゼンテーションは CC BY のオープンデータです</a:t>
            </a:r>
          </a:p>
          <a:p>
            <a:pPr algn="l">
              <a:defRPr sz="2400"/>
            </a:pPr>
            <a:r>
              <a:t>出典記載のみで、自由に編集・改変してご活用いただけます</a:t>
            </a:r>
          </a:p>
        </p:txBody>
      </p:sp>
      <p:sp>
        <p:nvSpPr>
          <p:cNvPr id="610" name="使用フォント（表示が崩れる場合、こちらをインストールしてご欄ください）…"/>
          <p:cNvSpPr txBox="1"/>
          <p:nvPr/>
        </p:nvSpPr>
        <p:spPr>
          <a:xfrm>
            <a:off x="702140" y="3857866"/>
            <a:ext cx="11125709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</a:p>
          <a:p>
            <a:pPr algn="l">
              <a:defRPr sz="2400"/>
            </a:pPr>
            <a:r>
              <a:t>使用フォント（表示が崩れる場合、こちらをインストールしてご欄ください）</a:t>
            </a:r>
          </a:p>
          <a:p>
            <a:pPr algn="l">
              <a:defRPr sz="2400"/>
            </a:pPr>
          </a:p>
          <a:p>
            <a:pPr marL="423333" indent="-423333" algn="l">
              <a:buSzPct val="100000"/>
              <a:buAutoNum type="arabicPeriod" startAt="1"/>
              <a:defRPr sz="2400"/>
            </a:pPr>
            <a:r>
              <a:t>IchigoJam 1.4 FONT</a:t>
            </a:r>
          </a:p>
          <a:p>
            <a:pPr marL="423333" indent="-423333" algn="l">
              <a:buSzPct val="100000"/>
              <a:buAutoNum type="arabicPeriod" startAt="1"/>
              <a:defRPr sz="2400"/>
            </a:pPr>
            <a:r>
              <a:t>IchigoJam-GRAPH</a:t>
            </a:r>
          </a:p>
          <a:p>
            <a:pPr algn="l">
              <a:defRPr sz="2400"/>
            </a:pPr>
            <a:r>
              <a:rPr u="sng">
                <a:hlinkClick r:id="rId6" invalidUrl="" action="" tgtFrame="" tooltip="" history="1" highlightClick="0" endSnd="0"/>
              </a:rPr>
              <a:t>https://15jamrecipe.jimdofree.com/ツール/フォント-truetype/</a:t>
            </a:r>
          </a:p>
          <a:p>
            <a:pPr algn="l">
              <a:defRPr sz="2400"/>
            </a:pPr>
            <a:r>
              <a:t>CC BY IchigoJam </a:t>
            </a:r>
            <a:r>
              <a:rPr u="sng">
                <a:hlinkClick r:id="rId5" invalidUrl="" action="" tgtFrame="" tooltip="" history="1" highlightClick="0" endSnd="0"/>
              </a:rPr>
              <a:t>https://ichigojam.net/</a:t>
            </a:r>
            <a:r>
              <a:t> / 🎈 BALLOON | FU-SEN </a:t>
            </a:r>
            <a:r>
              <a:rPr u="sng">
                <a:hlinkClick r:id="rId7" invalidUrl="" action="" tgtFrame="" tooltip="" history="1" highlightClick="0" endSnd="0"/>
              </a:rPr>
              <a:t>https://15jamrecipe.jimdofree.com/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3. こども丸ゴシック</a:t>
            </a:r>
          </a:p>
          <a:p>
            <a:pPr algn="l">
              <a:defRPr sz="2400"/>
            </a:pPr>
            <a:r>
              <a:rPr u="sng">
                <a:hlinkClick r:id="rId8" invalidUrl="" action="" tgtFrame="" tooltip="" history="1" highlightClick="0" endSnd="0"/>
              </a:rPr>
              <a:t>https://typingart.net/?p=40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ほぞんしたのは きえ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　</a:t>
            </a:r>
            <a:r>
              <a:t>きえないよ</a:t>
            </a:r>
          </a:p>
        </p:txBody>
      </p:sp>
      <p:sp>
        <p:nvSpPr>
          <p:cNvPr id="313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3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グループ"/>
          <p:cNvGrpSpPr/>
          <p:nvPr/>
        </p:nvGrpSpPr>
        <p:grpSpPr>
          <a:xfrm>
            <a:off x="2928833" y="4456277"/>
            <a:ext cx="687068" cy="714046"/>
            <a:chOff x="0" y="0"/>
            <a:chExt cx="687066" cy="714044"/>
          </a:xfrm>
        </p:grpSpPr>
        <p:sp>
          <p:nvSpPr>
            <p:cNvPr id="315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6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7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2人でつうしんしよう…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2人でつうしんしよう</a:t>
            </a:r>
          </a:p>
          <a:p>
            <a:pPr defTabSz="473201">
              <a:defRPr sz="6480"/>
            </a:pPr>
            <a:r>
              <a:t>Aさん、Bさんにわかれます</a:t>
            </a:r>
          </a:p>
        </p:txBody>
      </p:sp>
      <p:pic>
        <p:nvPicPr>
          <p:cNvPr id="3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それぞれちがういろの…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それぞれちがういろの</a:t>
            </a:r>
          </a:p>
          <a:p>
            <a:pPr defTabSz="473201">
              <a:defRPr sz="6480"/>
            </a:pPr>
            <a:r>
              <a:t>ジャンパー線を1本えらんでね</a:t>
            </a:r>
          </a:p>
        </p:txBody>
      </p:sp>
      <p:pic>
        <p:nvPicPr>
          <p:cNvPr id="3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ジャンパーせんでIN1からLEDにつなぐ"/>
          <p:cNvSpPr txBox="1"/>
          <p:nvPr/>
        </p:nvSpPr>
        <p:spPr>
          <a:xfrm>
            <a:off x="460798" y="480117"/>
            <a:ext cx="1160907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ジャンパーせんでIN1からLEDにつなぐ</a:t>
            </a:r>
          </a:p>
        </p:txBody>
      </p:sp>
      <p:sp>
        <p:nvSpPr>
          <p:cNvPr id="327" name="1 ?IN(1):WAIT10…"/>
          <p:cNvSpPr txBox="1"/>
          <p:nvPr/>
        </p:nvSpPr>
        <p:spPr>
          <a:xfrm>
            <a:off x="410237" y="1756290"/>
            <a:ext cx="12718852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?IN(1):WAIT10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 BTN()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 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pic>
        <p:nvPicPr>
          <p:cNvPr id="3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9606782" y="2760352"/>
            <a:ext cx="4786245" cy="644785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VIDEO1…"/>
          <p:cNvSpPr txBox="1"/>
          <p:nvPr/>
        </p:nvSpPr>
        <p:spPr>
          <a:xfrm>
            <a:off x="8526786" y="3155441"/>
            <a:ext cx="1132828" cy="565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2100"/>
            </a:pPr>
            <a:r>
              <a:t>VIDEO1</a:t>
            </a:r>
          </a:p>
          <a:p>
            <a:pPr algn="r">
              <a:defRPr sz="2100"/>
            </a:pPr>
            <a:r>
              <a:t>VIDEO2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IN1</a:t>
            </a:r>
          </a:p>
          <a:p>
            <a:pPr algn="r">
              <a:defRPr sz="2100"/>
            </a:pPr>
            <a:r>
              <a:t>IN2</a:t>
            </a:r>
          </a:p>
          <a:p>
            <a:pPr algn="r">
              <a:defRPr sz="2100"/>
            </a:pPr>
            <a:r>
              <a:t>IN3</a:t>
            </a:r>
          </a:p>
          <a:p>
            <a:pPr algn="r">
              <a:defRPr sz="2100"/>
            </a:pPr>
            <a:r>
              <a:t>IN4</a:t>
            </a:r>
          </a:p>
          <a:p>
            <a:pPr algn="r">
              <a:defRPr sz="2100"/>
            </a:pPr>
            <a:r>
              <a:t>VCC</a:t>
            </a:r>
          </a:p>
          <a:p>
            <a:pPr algn="r">
              <a:defRPr sz="2100"/>
            </a:pPr>
            <a:r>
              <a:t>GND</a:t>
            </a:r>
          </a:p>
          <a:p>
            <a:pPr algn="r">
              <a:defRPr sz="2100"/>
            </a:pPr>
            <a:r>
              <a:t>OUT1</a:t>
            </a:r>
          </a:p>
          <a:p>
            <a:pPr algn="r">
              <a:defRPr sz="2100"/>
            </a:pPr>
            <a:r>
              <a:t>OUT2</a:t>
            </a:r>
          </a:p>
          <a:p>
            <a:pPr algn="r">
              <a:defRPr sz="2100"/>
            </a:pPr>
            <a:r>
              <a:t>OUT3</a:t>
            </a:r>
          </a:p>
          <a:p>
            <a:pPr algn="r">
              <a:defRPr sz="2100"/>
            </a:pPr>
            <a:r>
              <a:t>OUT4</a:t>
            </a:r>
          </a:p>
          <a:p>
            <a:pPr algn="r">
              <a:defRPr sz="2100"/>
            </a:pPr>
            <a:r>
              <a:t>BTN</a:t>
            </a:r>
          </a:p>
          <a:p>
            <a:pPr algn="r">
              <a:defRPr sz="21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LED</a:t>
            </a:r>
          </a:p>
        </p:txBody>
      </p:sp>
      <p:sp>
        <p:nvSpPr>
          <p:cNvPr id="330" name="線"/>
          <p:cNvSpPr/>
          <p:nvPr/>
        </p:nvSpPr>
        <p:spPr>
          <a:xfrm>
            <a:off x="8112309" y="41690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1" name="四角形"/>
          <p:cNvSpPr/>
          <p:nvPr/>
        </p:nvSpPr>
        <p:spPr>
          <a:xfrm>
            <a:off x="7687266" y="3994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cxnSp>
        <p:nvCxnSpPr>
          <p:cNvPr id="332" name="接続の線"/>
          <p:cNvCxnSpPr>
            <a:stCxn id="334" idx="0"/>
            <a:endCxn id="331" idx="0"/>
          </p:cNvCxnSpPr>
          <p:nvPr/>
        </p:nvCxnSpPr>
        <p:spPr>
          <a:xfrm flipH="1" flipV="1">
            <a:off x="7912724" y="4156913"/>
            <a:ext cx="110923" cy="4411135"/>
          </a:xfrm>
          <a:prstGeom prst="straightConnector1">
            <a:avLst/>
          </a:prstGeom>
          <a:ln w="76200">
            <a:solidFill>
              <a:schemeClr val="accent4"/>
            </a:solidFill>
            <a:miter lim="400000"/>
          </a:ln>
        </p:spPr>
      </p:cxnSp>
      <p:sp>
        <p:nvSpPr>
          <p:cNvPr id="333" name="線"/>
          <p:cNvSpPr/>
          <p:nvPr/>
        </p:nvSpPr>
        <p:spPr>
          <a:xfrm>
            <a:off x="8223231" y="8580141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4" name="四角形"/>
          <p:cNvSpPr/>
          <p:nvPr/>
        </p:nvSpPr>
        <p:spPr>
          <a:xfrm>
            <a:off x="7798188" y="8405162"/>
            <a:ext cx="450917" cy="3257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8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